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Average"/>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654f99cac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654f99ca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62b33d73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62b33d7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654f99cac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654f99ca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62b33d73a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62b33d73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654f99cac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654f99ca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668275ec8_3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668275ec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654f99cac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654f99ca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668275ec8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668275ec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654f99cac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654f99ca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668275ec8_3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668275ec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654f99cac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654f99c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668275ec8_1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668275ec8_1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668275ec8_1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668275ec8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6f980f9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6f980f9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62b33d73a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62b33d73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668275ec8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668275ec8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654f99cac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654f99ca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654f99ca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654f99ca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654f99cac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654f99c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668275ec8_1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668275ec8_1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notes:</a:t>
            </a:r>
            <a:endParaRPr/>
          </a:p>
          <a:p>
            <a:pPr indent="0" lvl="0" marL="0" rtl="0" algn="l">
              <a:spcBef>
                <a:spcPts val="0"/>
              </a:spcBef>
              <a:spcAft>
                <a:spcPts val="0"/>
              </a:spcAft>
              <a:buNone/>
            </a:pPr>
            <a:r>
              <a:rPr lang="en"/>
              <a:t>The earth’s temperature depends on the balance between incoming solar energy and energy that bounces back from earth. CO2 absorbs heat or blocks heat from escaping. that otherwise would be ‘bounced back’ in space. This trapped heat  is re-emitted to the earth, which causes additional heating of the planet. The higher the CO2 levels, the more heat will be trapped, which results in temperature increase.</a:t>
            </a:r>
            <a:endParaRPr/>
          </a:p>
          <a:p>
            <a:pPr indent="0" lvl="0" marL="0" rtl="0" algn="l">
              <a:spcBef>
                <a:spcPts val="0"/>
              </a:spcBef>
              <a:spcAft>
                <a:spcPts val="0"/>
              </a:spcAft>
              <a:buNone/>
            </a:pPr>
            <a:r>
              <a:rPr lang="en"/>
              <a:t>Warmter conditions lead to: warmer oceans and increase in sea level, melting of glaciers/icesheets,  more evaporation and precipitation, increased/extreme temperatures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668275ec8_1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668275ec8_1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f871c6a5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f871c6a5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700733" y="199875"/>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latin typeface="Average"/>
                <a:ea typeface="Average"/>
                <a:cs typeface="Average"/>
                <a:sym typeface="Average"/>
              </a:rPr>
              <a:t>Climate Change</a:t>
            </a:r>
            <a:endParaRPr b="1" sz="3800">
              <a:latin typeface="Average"/>
              <a:ea typeface="Average"/>
              <a:cs typeface="Average"/>
              <a:sym typeface="Average"/>
            </a:endParaRPr>
          </a:p>
          <a:p>
            <a:pPr indent="0" lvl="0" marL="0" rtl="0" algn="ctr">
              <a:spcBef>
                <a:spcPts val="0"/>
              </a:spcBef>
              <a:spcAft>
                <a:spcPts val="0"/>
              </a:spcAft>
              <a:buNone/>
            </a:pPr>
            <a:r>
              <a:t/>
            </a:r>
            <a:endParaRPr sz="2400">
              <a:latin typeface="Average"/>
              <a:ea typeface="Average"/>
              <a:cs typeface="Average"/>
              <a:sym typeface="Average"/>
            </a:endParaRPr>
          </a:p>
          <a:p>
            <a:pPr indent="0" lvl="0" marL="0" rtl="0" algn="ctr">
              <a:spcBef>
                <a:spcPts val="0"/>
              </a:spcBef>
              <a:spcAft>
                <a:spcPts val="0"/>
              </a:spcAft>
              <a:buNone/>
            </a:pPr>
            <a:r>
              <a:rPr b="1" lang="en" sz="2400">
                <a:latin typeface="Average"/>
                <a:ea typeface="Average"/>
                <a:cs typeface="Average"/>
                <a:sym typeface="Average"/>
              </a:rPr>
              <a:t>What are the effects of global temperature rises on a population?</a:t>
            </a:r>
            <a:endParaRPr b="1" sz="2400">
              <a:latin typeface="Average"/>
              <a:ea typeface="Average"/>
              <a:cs typeface="Average"/>
              <a:sym typeface="Average"/>
            </a:endParaRPr>
          </a:p>
        </p:txBody>
      </p:sp>
      <p:sp>
        <p:nvSpPr>
          <p:cNvPr id="60" name="Google Shape;60;p13"/>
          <p:cNvSpPr txBox="1"/>
          <p:nvPr>
            <p:ph idx="1" type="subTitle"/>
          </p:nvPr>
        </p:nvSpPr>
        <p:spPr>
          <a:xfrm>
            <a:off x="671250" y="3980551"/>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Monash University - Data Analytics Bootcamp</a:t>
            </a:r>
            <a:endParaRPr/>
          </a:p>
          <a:p>
            <a:pPr indent="0" lvl="0" marL="0" rtl="0" algn="ctr">
              <a:spcBef>
                <a:spcPts val="0"/>
              </a:spcBef>
              <a:spcAft>
                <a:spcPts val="0"/>
              </a:spcAft>
              <a:buNone/>
            </a:pPr>
            <a:r>
              <a:rPr lang="en"/>
              <a:t>21 January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454150" y="5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plots</a:t>
            </a:r>
            <a:endParaRPr/>
          </a:p>
        </p:txBody>
      </p:sp>
      <p:sp>
        <p:nvSpPr>
          <p:cNvPr id="116" name="Google Shape;116;p22"/>
          <p:cNvSpPr txBox="1"/>
          <p:nvPr>
            <p:ph idx="1" type="body"/>
          </p:nvPr>
        </p:nvSpPr>
        <p:spPr>
          <a:xfrm>
            <a:off x="454150" y="12409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117" name="Google Shape;117;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504875" y="473325"/>
            <a:ext cx="8533500" cy="41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What is the relationship between a country’s wealth and its CO2 levels?</a:t>
            </a:r>
            <a:endParaRPr sz="3000">
              <a:solidFill>
                <a:schemeClr val="dk1"/>
              </a:solidFill>
            </a:endParaRPr>
          </a:p>
          <a:p>
            <a:pPr indent="0" lvl="0" marL="0" marR="0" rtl="0" algn="just">
              <a:lnSpc>
                <a:spcPct val="100000"/>
              </a:lnSpc>
              <a:spcBef>
                <a:spcPts val="0"/>
              </a:spcBef>
              <a:spcAft>
                <a:spcPts val="0"/>
              </a:spcAft>
              <a:buNone/>
            </a:pPr>
            <a:r>
              <a:t/>
            </a:r>
            <a:endParaRPr sz="1900">
              <a:solidFill>
                <a:schemeClr val="dk1"/>
              </a:solidFill>
              <a:latin typeface="Arial"/>
              <a:ea typeface="Arial"/>
              <a:cs typeface="Arial"/>
              <a:sym typeface="Arial"/>
            </a:endParaRPr>
          </a:p>
          <a:p>
            <a:pPr indent="-342900" lvl="0" marL="457200" marR="0" rtl="0" algn="just">
              <a:lnSpc>
                <a:spcPct val="100000"/>
              </a:lnSpc>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If a country’s GDP per capita is higher than the global average GDP per capita, then its CO2 levels are higher than global CO2 levels [t</a:t>
            </a:r>
            <a:r>
              <a:rPr i="1" lang="en" sz="1800">
                <a:solidFill>
                  <a:schemeClr val="dk1"/>
                </a:solidFill>
                <a:latin typeface="Arial"/>
                <a:ea typeface="Arial"/>
                <a:cs typeface="Arial"/>
                <a:sym typeface="Arial"/>
              </a:rPr>
              <a:t>bc how we want to measure this/ what to compare it against</a:t>
            </a:r>
            <a:r>
              <a:rPr lang="e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457200" rtl="0" algn="just">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If a country’s GDP per capita is higher than the global average GDP per capita, then its CO2 levels are not higher than global CO2 levels </a:t>
            </a:r>
            <a:endParaRPr sz="1800">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454150" y="5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plots</a:t>
            </a:r>
            <a:endParaRPr/>
          </a:p>
        </p:txBody>
      </p:sp>
      <p:sp>
        <p:nvSpPr>
          <p:cNvPr id="128" name="Google Shape;128;p24"/>
          <p:cNvSpPr txBox="1"/>
          <p:nvPr>
            <p:ph idx="1" type="body"/>
          </p:nvPr>
        </p:nvSpPr>
        <p:spPr>
          <a:xfrm>
            <a:off x="454150" y="12409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129" name="Google Shape;129;p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relationship between the global average temperature and global population?</a:t>
            </a:r>
            <a:endParaRPr/>
          </a:p>
        </p:txBody>
      </p:sp>
      <p:sp>
        <p:nvSpPr>
          <p:cNvPr id="135" name="Google Shape;135;p25"/>
          <p:cNvSpPr txBox="1"/>
          <p:nvPr>
            <p:ph idx="1" type="body"/>
          </p:nvPr>
        </p:nvSpPr>
        <p:spPr>
          <a:xfrm>
            <a:off x="311700" y="1554025"/>
            <a:ext cx="8411400" cy="301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If the global population increases, then the global average temperature increases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If the global population increases, then the global average temperature stays constant</a:t>
            </a:r>
            <a:endParaRPr sz="1800">
              <a:solidFill>
                <a:schemeClr val="dk1"/>
              </a:solidFill>
            </a:endParaRPr>
          </a:p>
          <a:p>
            <a:pPr indent="0" lvl="0" marL="0" rtl="0" algn="l">
              <a:spcBef>
                <a:spcPts val="1600"/>
              </a:spcBef>
              <a:spcAft>
                <a:spcPts val="0"/>
              </a:spcAft>
              <a:buNone/>
            </a:pPr>
            <a:r>
              <a:t/>
            </a:r>
            <a:endParaRPr sz="1800">
              <a:solidFill>
                <a:schemeClr val="dk1"/>
              </a:solidFill>
            </a:endParaRPr>
          </a:p>
          <a:p>
            <a:pPr indent="-342900" lvl="0" marL="457200" rtl="0" algn="l">
              <a:spcBef>
                <a:spcPts val="1600"/>
              </a:spcBef>
              <a:spcAft>
                <a:spcPts val="0"/>
              </a:spcAft>
              <a:buClr>
                <a:schemeClr val="dk1"/>
              </a:buClr>
              <a:buSzPts val="1800"/>
              <a:buChar char="-"/>
            </a:pPr>
            <a:r>
              <a:rPr lang="en" sz="1800">
                <a:solidFill>
                  <a:schemeClr val="dk1"/>
                </a:solidFill>
              </a:rPr>
              <a:t>If a country’s population increases, then the country’s average </a:t>
            </a:r>
            <a:r>
              <a:rPr lang="en" sz="1800">
                <a:solidFill>
                  <a:schemeClr val="dk1"/>
                </a:solidFill>
              </a:rPr>
              <a:t>temperature</a:t>
            </a:r>
            <a:r>
              <a:rPr lang="en" sz="1800">
                <a:solidFill>
                  <a:schemeClr val="dk1"/>
                </a:solidFill>
              </a:rPr>
              <a:t> increases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If a country’s population increases, then the country’s average temperature stays constant</a:t>
            </a:r>
            <a:endParaRPr sz="1800">
              <a:solidFill>
                <a:schemeClr val="dk1"/>
              </a:solidFill>
            </a:endParaRPr>
          </a:p>
          <a:p>
            <a:pPr indent="-342900" lvl="0" marL="457200" rtl="0" algn="l">
              <a:spcBef>
                <a:spcPts val="0"/>
              </a:spcBef>
              <a:spcAft>
                <a:spcPts val="0"/>
              </a:spcAft>
              <a:buClr>
                <a:schemeClr val="dk1"/>
              </a:buClr>
              <a:buSzPts val="1800"/>
              <a:buChar char="-"/>
            </a:pPr>
            <a:r>
              <a:t/>
            </a:r>
            <a:endParaRPr i="1" sz="1800">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454150" y="5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plots</a:t>
            </a:r>
            <a:endParaRPr/>
          </a:p>
        </p:txBody>
      </p:sp>
      <p:sp>
        <p:nvSpPr>
          <p:cNvPr id="141" name="Google Shape;141;p26"/>
          <p:cNvSpPr txBox="1"/>
          <p:nvPr>
            <p:ph idx="1" type="body"/>
          </p:nvPr>
        </p:nvSpPr>
        <p:spPr>
          <a:xfrm>
            <a:off x="454150" y="12409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142" name="Google Shape;142;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a:t>
            </a:r>
            <a:r>
              <a:rPr lang="en"/>
              <a:t>relationship</a:t>
            </a:r>
            <a:r>
              <a:rPr lang="en"/>
              <a:t> between a country’s CO2 levels and happiness?</a:t>
            </a:r>
            <a:endParaRPr/>
          </a:p>
        </p:txBody>
      </p:sp>
      <p:sp>
        <p:nvSpPr>
          <p:cNvPr id="148" name="Google Shape;148;p27"/>
          <p:cNvSpPr txBox="1"/>
          <p:nvPr>
            <p:ph idx="1" type="body"/>
          </p:nvPr>
        </p:nvSpPr>
        <p:spPr>
          <a:xfrm>
            <a:off x="311700" y="1573675"/>
            <a:ext cx="8308200" cy="299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If a country’s average </a:t>
            </a:r>
            <a:r>
              <a:rPr lang="en" sz="1800">
                <a:solidFill>
                  <a:schemeClr val="dk1"/>
                </a:solidFill>
              </a:rPr>
              <a:t>temperature</a:t>
            </a:r>
            <a:r>
              <a:rPr lang="en" sz="1800">
                <a:solidFill>
                  <a:schemeClr val="dk1"/>
                </a:solidFill>
              </a:rPr>
              <a:t> is above the global average temperature, a country’s happiness index will decrease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If a country’s average temperature is above the global average temperature, a country’s happiness index will stay constant</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454150" y="5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plots</a:t>
            </a:r>
            <a:endParaRPr/>
          </a:p>
        </p:txBody>
      </p:sp>
      <p:sp>
        <p:nvSpPr>
          <p:cNvPr id="154" name="Google Shape;154;p28"/>
          <p:cNvSpPr txBox="1"/>
          <p:nvPr>
            <p:ph idx="1" type="body"/>
          </p:nvPr>
        </p:nvSpPr>
        <p:spPr>
          <a:xfrm>
            <a:off x="454150" y="12409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155" name="Google Shape;155;p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relationship between a country’s CO2 levels and life expectancy?</a:t>
            </a:r>
            <a:endParaRPr/>
          </a:p>
        </p:txBody>
      </p:sp>
      <p:sp>
        <p:nvSpPr>
          <p:cNvPr id="161" name="Google Shape;161;p29"/>
          <p:cNvSpPr txBox="1"/>
          <p:nvPr>
            <p:ph idx="1" type="body"/>
          </p:nvPr>
        </p:nvSpPr>
        <p:spPr>
          <a:xfrm>
            <a:off x="311700" y="1534375"/>
            <a:ext cx="8111700" cy="303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If a country’s CO2 levels increase, its life expectancy will decrease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If a country’s CO2 levels increase, life expectancy will remain constant</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454150" y="5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plots</a:t>
            </a:r>
            <a:endParaRPr/>
          </a:p>
        </p:txBody>
      </p:sp>
      <p:sp>
        <p:nvSpPr>
          <p:cNvPr id="167" name="Google Shape;167;p30"/>
          <p:cNvSpPr txBox="1"/>
          <p:nvPr>
            <p:ph idx="1" type="body"/>
          </p:nvPr>
        </p:nvSpPr>
        <p:spPr>
          <a:xfrm>
            <a:off x="454150" y="12409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168" name="Google Shape;168;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74" name="Google Shape;174;p31"/>
          <p:cNvSpPr txBox="1"/>
          <p:nvPr>
            <p:ph idx="1" type="body"/>
          </p:nvPr>
        </p:nvSpPr>
        <p:spPr>
          <a:xfrm>
            <a:off x="311700" y="1152475"/>
            <a:ext cx="811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[TBC]</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268600"/>
            <a:ext cx="8520600" cy="6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Introduction to Climate Change</a:t>
            </a:r>
            <a:endParaRPr>
              <a:latin typeface="Average"/>
              <a:ea typeface="Average"/>
              <a:cs typeface="Average"/>
              <a:sym typeface="Average"/>
            </a:endParaRPr>
          </a:p>
        </p:txBody>
      </p:sp>
      <p:sp>
        <p:nvSpPr>
          <p:cNvPr id="66" name="Google Shape;66;p14"/>
          <p:cNvSpPr txBox="1"/>
          <p:nvPr>
            <p:ph idx="1" type="body"/>
          </p:nvPr>
        </p:nvSpPr>
        <p:spPr>
          <a:xfrm>
            <a:off x="311700" y="1017725"/>
            <a:ext cx="8520600" cy="377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Climate change often provokes different opinions from many different people from all walks of life.</a:t>
            </a:r>
            <a:endParaRPr sz="1600"/>
          </a:p>
          <a:p>
            <a:pPr indent="0" lvl="0" marL="0" rtl="0" algn="just">
              <a:spcBef>
                <a:spcPts val="1600"/>
              </a:spcBef>
              <a:spcAft>
                <a:spcPts val="0"/>
              </a:spcAft>
              <a:buNone/>
            </a:pPr>
            <a:r>
              <a:rPr lang="en" sz="1600"/>
              <a:t>This is also true within the science community where there are many varying hypothesis, theories and variabilities.</a:t>
            </a:r>
            <a:endParaRPr sz="1600"/>
          </a:p>
          <a:p>
            <a:pPr indent="0" lvl="0" marL="0" rtl="0" algn="just">
              <a:spcBef>
                <a:spcPts val="1600"/>
              </a:spcBef>
              <a:spcAft>
                <a:spcPts val="0"/>
              </a:spcAft>
              <a:buNone/>
            </a:pPr>
            <a:r>
              <a:rPr lang="en" sz="1600"/>
              <a:t>What sets apart the two is that despite the differing thinking processes, the science of climate change still must hold true to the principles of scientific fact.</a:t>
            </a:r>
            <a:endParaRPr sz="1600"/>
          </a:p>
          <a:p>
            <a:pPr indent="0" lvl="0" marL="0" rtl="0" algn="just">
              <a:spcBef>
                <a:spcPts val="1600"/>
              </a:spcBef>
              <a:spcAft>
                <a:spcPts val="1600"/>
              </a:spcAft>
              <a:buNone/>
            </a:pPr>
            <a:r>
              <a:rPr lang="en" sz="1600"/>
              <a:t>"Science is the intellectual and practical activity encompassing the systematic study of the structure and behavior of the physical and natural world through observation and experiment." (Google Dictionary)</a:t>
            </a:r>
            <a:endParaRPr>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454150" y="5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plots</a:t>
            </a:r>
            <a:endParaRPr/>
          </a:p>
        </p:txBody>
      </p:sp>
      <p:sp>
        <p:nvSpPr>
          <p:cNvPr id="180" name="Google Shape;180;p32"/>
          <p:cNvSpPr txBox="1"/>
          <p:nvPr>
            <p:ph idx="1" type="body"/>
          </p:nvPr>
        </p:nvSpPr>
        <p:spPr>
          <a:xfrm>
            <a:off x="454150" y="12409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181" name="Google Shape;181;p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 process</a:t>
            </a:r>
            <a:endParaRPr/>
          </a:p>
        </p:txBody>
      </p:sp>
      <p:sp>
        <p:nvSpPr>
          <p:cNvPr id="187" name="Google Shape;187;p33"/>
          <p:cNvSpPr txBox="1"/>
          <p:nvPr>
            <p:ph idx="1" type="body"/>
          </p:nvPr>
        </p:nvSpPr>
        <p:spPr>
          <a:xfrm>
            <a:off x="311700" y="1152475"/>
            <a:ext cx="811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[discuss what went well re coding, what didn’t, what to do differently next time, etc…]</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193" name="Google Shape;193;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3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a:t>
            </a:r>
            <a:endParaRPr/>
          </a:p>
          <a:p>
            <a:pPr indent="0" lvl="0" marL="0" rtl="0" algn="l">
              <a:spcBef>
                <a:spcPts val="1600"/>
              </a:spcBef>
              <a:spcAft>
                <a:spcPts val="0"/>
              </a:spcAft>
              <a:buNone/>
            </a:pPr>
            <a:r>
              <a:rPr lang="en"/>
              <a:t>The competition:</a:t>
            </a:r>
            <a:endParaRPr/>
          </a:p>
          <a:p>
            <a:pPr indent="-342900" lvl="0" marL="457200" rtl="0" algn="l">
              <a:spcBef>
                <a:spcPts val="0"/>
              </a:spcBef>
              <a:spcAft>
                <a:spcPts val="0"/>
              </a:spcAft>
              <a:buSzPts val="1800"/>
              <a:buChar char="●"/>
            </a:pPr>
            <a:r>
              <a:rPr lang="en"/>
              <a:t>Lorem ipsum </a:t>
            </a:r>
            <a:endParaRPr/>
          </a:p>
          <a:p>
            <a:pPr indent="-342900" lvl="0" marL="457200" rtl="0" algn="l">
              <a:spcBef>
                <a:spcPts val="0"/>
              </a:spcBef>
              <a:spcAft>
                <a:spcPts val="0"/>
              </a:spcAft>
              <a:buSzPts val="1800"/>
              <a:buChar char="●"/>
            </a:pPr>
            <a:r>
              <a:rPr lang="en"/>
              <a:t>Dolor sit amet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Trends</a:t>
            </a:r>
            <a:endParaRPr/>
          </a:p>
        </p:txBody>
      </p:sp>
      <p:sp>
        <p:nvSpPr>
          <p:cNvPr id="205" name="Google Shape;205;p3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206" name="Google Shape;206;p3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analysis</a:t>
            </a:r>
            <a:endParaRPr/>
          </a:p>
        </p:txBody>
      </p:sp>
      <p:sp>
        <p:nvSpPr>
          <p:cNvPr id="212" name="Google Shape;212;p37"/>
          <p:cNvSpPr txBox="1"/>
          <p:nvPr>
            <p:ph idx="4294967295"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Findings</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213" name="Google Shape;213;p37"/>
          <p:cNvSpPr txBox="1"/>
          <p:nvPr>
            <p:ph idx="4294967295" type="body"/>
          </p:nvPr>
        </p:nvSpPr>
        <p:spPr>
          <a:xfrm>
            <a:off x="7996175" y="254200"/>
            <a:ext cx="6894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lt2"/>
                </a:solidFill>
              </a:rPr>
              <a:t>Item 1</a:t>
            </a:r>
            <a:endParaRPr sz="1400">
              <a:solidFill>
                <a:schemeClr val="lt2"/>
              </a:solidFill>
            </a:endParaRPr>
          </a:p>
        </p:txBody>
      </p:sp>
      <p:sp>
        <p:nvSpPr>
          <p:cNvPr id="214" name="Google Shape;214;p37"/>
          <p:cNvSpPr/>
          <p:nvPr/>
        </p:nvSpPr>
        <p:spPr>
          <a:xfrm>
            <a:off x="8685573" y="254209"/>
            <a:ext cx="219000" cy="21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7"/>
          <p:cNvSpPr txBox="1"/>
          <p:nvPr>
            <p:ph idx="4294967295" type="body"/>
          </p:nvPr>
        </p:nvSpPr>
        <p:spPr>
          <a:xfrm>
            <a:off x="7996175" y="602125"/>
            <a:ext cx="6894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lt2"/>
                </a:solidFill>
              </a:rPr>
              <a:t>Item 2</a:t>
            </a:r>
            <a:endParaRPr sz="1400">
              <a:solidFill>
                <a:schemeClr val="lt2"/>
              </a:solidFill>
            </a:endParaRPr>
          </a:p>
        </p:txBody>
      </p:sp>
      <p:sp>
        <p:nvSpPr>
          <p:cNvPr id="216" name="Google Shape;216;p37"/>
          <p:cNvSpPr/>
          <p:nvPr/>
        </p:nvSpPr>
        <p:spPr>
          <a:xfrm>
            <a:off x="8685573" y="602134"/>
            <a:ext cx="219000" cy="219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txBox="1"/>
          <p:nvPr>
            <p:ph idx="4294967295" type="body"/>
          </p:nvPr>
        </p:nvSpPr>
        <p:spPr>
          <a:xfrm>
            <a:off x="5688925"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218" name="Google Shape;218;p37"/>
          <p:cNvSpPr txBox="1"/>
          <p:nvPr>
            <p:ph idx="4294967295" type="body"/>
          </p:nvPr>
        </p:nvSpPr>
        <p:spPr>
          <a:xfrm>
            <a:off x="5689050" y="27458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20</a:t>
            </a:r>
            <a:endParaRPr sz="1400">
              <a:solidFill>
                <a:schemeClr val="accent5"/>
              </a:solidFill>
            </a:endParaRPr>
          </a:p>
        </p:txBody>
      </p:sp>
      <p:sp>
        <p:nvSpPr>
          <p:cNvPr id="219" name="Google Shape;219;p37"/>
          <p:cNvSpPr/>
          <p:nvPr/>
        </p:nvSpPr>
        <p:spPr>
          <a:xfrm>
            <a:off x="5688763" y="306025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txBox="1"/>
          <p:nvPr>
            <p:ph idx="4294967295" type="body"/>
          </p:nvPr>
        </p:nvSpPr>
        <p:spPr>
          <a:xfrm>
            <a:off x="5689075" y="3083375"/>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5</a:t>
            </a:r>
            <a:endParaRPr sz="1400">
              <a:solidFill>
                <a:schemeClr val="lt1"/>
              </a:solidFill>
            </a:endParaRPr>
          </a:p>
        </p:txBody>
      </p:sp>
      <p:sp>
        <p:nvSpPr>
          <p:cNvPr id="221" name="Google Shape;221;p37"/>
          <p:cNvSpPr/>
          <p:nvPr/>
        </p:nvSpPr>
        <p:spPr>
          <a:xfrm>
            <a:off x="5688775" y="3432000"/>
            <a:ext cx="689700" cy="11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7"/>
          <p:cNvSpPr txBox="1"/>
          <p:nvPr>
            <p:ph idx="4294967295" type="body"/>
          </p:nvPr>
        </p:nvSpPr>
        <p:spPr>
          <a:xfrm>
            <a:off x="5689050" y="381403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15</a:t>
            </a:r>
            <a:endParaRPr sz="1400">
              <a:solidFill>
                <a:schemeClr val="lt1"/>
              </a:solidFill>
            </a:endParaRPr>
          </a:p>
        </p:txBody>
      </p:sp>
      <p:sp>
        <p:nvSpPr>
          <p:cNvPr id="223" name="Google Shape;223;p37"/>
          <p:cNvSpPr txBox="1"/>
          <p:nvPr>
            <p:ph idx="4294967295" type="body"/>
          </p:nvPr>
        </p:nvSpPr>
        <p:spPr>
          <a:xfrm>
            <a:off x="6534813"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224" name="Google Shape;224;p37"/>
          <p:cNvSpPr txBox="1"/>
          <p:nvPr>
            <p:ph idx="4294967295" type="body"/>
          </p:nvPr>
        </p:nvSpPr>
        <p:spPr>
          <a:xfrm>
            <a:off x="6534825" y="20691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29</a:t>
            </a:r>
            <a:endParaRPr sz="1400">
              <a:solidFill>
                <a:schemeClr val="accent5"/>
              </a:solidFill>
            </a:endParaRPr>
          </a:p>
        </p:txBody>
      </p:sp>
      <p:sp>
        <p:nvSpPr>
          <p:cNvPr id="225" name="Google Shape;225;p37"/>
          <p:cNvSpPr/>
          <p:nvPr/>
        </p:nvSpPr>
        <p:spPr>
          <a:xfrm>
            <a:off x="6534875" y="23835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7"/>
          <p:cNvSpPr txBox="1"/>
          <p:nvPr>
            <p:ph idx="4294967295" type="body"/>
          </p:nvPr>
        </p:nvSpPr>
        <p:spPr>
          <a:xfrm>
            <a:off x="6534875" y="2380513"/>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4</a:t>
            </a:r>
            <a:endParaRPr sz="1400">
              <a:solidFill>
                <a:schemeClr val="lt1"/>
              </a:solidFill>
            </a:endParaRPr>
          </a:p>
        </p:txBody>
      </p:sp>
      <p:sp>
        <p:nvSpPr>
          <p:cNvPr id="227" name="Google Shape;227;p37"/>
          <p:cNvSpPr/>
          <p:nvPr/>
        </p:nvSpPr>
        <p:spPr>
          <a:xfrm>
            <a:off x="6534875" y="2689800"/>
            <a:ext cx="689400" cy="185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7"/>
          <p:cNvSpPr txBox="1"/>
          <p:nvPr>
            <p:ph idx="4294967295" type="body"/>
          </p:nvPr>
        </p:nvSpPr>
        <p:spPr>
          <a:xfrm>
            <a:off x="6534850" y="33833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25</a:t>
            </a:r>
            <a:endParaRPr sz="1400">
              <a:solidFill>
                <a:schemeClr val="lt1"/>
              </a:solidFill>
            </a:endParaRPr>
          </a:p>
        </p:txBody>
      </p:sp>
      <p:sp>
        <p:nvSpPr>
          <p:cNvPr id="229" name="Google Shape;229;p37"/>
          <p:cNvSpPr txBox="1"/>
          <p:nvPr>
            <p:ph idx="4294967295" type="body"/>
          </p:nvPr>
        </p:nvSpPr>
        <p:spPr>
          <a:xfrm>
            <a:off x="7380800"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230" name="Google Shape;230;p37"/>
          <p:cNvSpPr txBox="1"/>
          <p:nvPr>
            <p:ph idx="4294967295" type="body"/>
          </p:nvPr>
        </p:nvSpPr>
        <p:spPr>
          <a:xfrm>
            <a:off x="7380800" y="13269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39</a:t>
            </a:r>
            <a:endParaRPr sz="1400">
              <a:solidFill>
                <a:schemeClr val="accent5"/>
              </a:solidFill>
            </a:endParaRPr>
          </a:p>
        </p:txBody>
      </p:sp>
      <p:sp>
        <p:nvSpPr>
          <p:cNvPr id="231" name="Google Shape;231;p37"/>
          <p:cNvSpPr/>
          <p:nvPr/>
        </p:nvSpPr>
        <p:spPr>
          <a:xfrm>
            <a:off x="7380700" y="1641307"/>
            <a:ext cx="689400" cy="30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7"/>
          <p:cNvSpPr txBox="1"/>
          <p:nvPr>
            <p:ph idx="4294967295" type="body"/>
          </p:nvPr>
        </p:nvSpPr>
        <p:spPr>
          <a:xfrm>
            <a:off x="7374938" y="164128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4</a:t>
            </a:r>
            <a:endParaRPr sz="1400">
              <a:solidFill>
                <a:schemeClr val="lt1"/>
              </a:solidFill>
            </a:endParaRPr>
          </a:p>
        </p:txBody>
      </p:sp>
      <p:sp>
        <p:nvSpPr>
          <p:cNvPr id="233" name="Google Shape;233;p37"/>
          <p:cNvSpPr/>
          <p:nvPr/>
        </p:nvSpPr>
        <p:spPr>
          <a:xfrm>
            <a:off x="7380700" y="1947601"/>
            <a:ext cx="689400" cy="259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7"/>
          <p:cNvSpPr txBox="1"/>
          <p:nvPr>
            <p:ph idx="4294967295" type="body"/>
          </p:nvPr>
        </p:nvSpPr>
        <p:spPr>
          <a:xfrm>
            <a:off x="7374913" y="29358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35</a:t>
            </a:r>
            <a:endParaRPr sz="1400">
              <a:solidFill>
                <a:schemeClr val="lt1"/>
              </a:solidFill>
            </a:endParaRPr>
          </a:p>
        </p:txBody>
      </p:sp>
      <p:sp>
        <p:nvSpPr>
          <p:cNvPr id="235" name="Google Shape;235;p37"/>
          <p:cNvSpPr txBox="1"/>
          <p:nvPr>
            <p:ph idx="4294967295" type="body"/>
          </p:nvPr>
        </p:nvSpPr>
        <p:spPr>
          <a:xfrm>
            <a:off x="8226775" y="45447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20XX</a:t>
            </a:r>
            <a:endParaRPr sz="1400"/>
          </a:p>
        </p:txBody>
      </p:sp>
      <p:sp>
        <p:nvSpPr>
          <p:cNvPr id="236" name="Google Shape;236;p37"/>
          <p:cNvSpPr txBox="1"/>
          <p:nvPr>
            <p:ph idx="4294967295" type="body"/>
          </p:nvPr>
        </p:nvSpPr>
        <p:spPr>
          <a:xfrm>
            <a:off x="8215175" y="22213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27</a:t>
            </a:r>
            <a:endParaRPr sz="1400">
              <a:solidFill>
                <a:schemeClr val="accent5"/>
              </a:solidFill>
            </a:endParaRPr>
          </a:p>
        </p:txBody>
      </p:sp>
      <p:sp>
        <p:nvSpPr>
          <p:cNvPr id="237" name="Google Shape;237;p37"/>
          <p:cNvSpPr/>
          <p:nvPr/>
        </p:nvSpPr>
        <p:spPr>
          <a:xfrm>
            <a:off x="8215013" y="2535706"/>
            <a:ext cx="689700" cy="37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txBox="1"/>
          <p:nvPr>
            <p:ph idx="4294967295" type="body"/>
          </p:nvPr>
        </p:nvSpPr>
        <p:spPr>
          <a:xfrm>
            <a:off x="8226525" y="256403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5</a:t>
            </a:r>
            <a:endParaRPr sz="1400">
              <a:solidFill>
                <a:schemeClr val="lt1"/>
              </a:solidFill>
            </a:endParaRPr>
          </a:p>
        </p:txBody>
      </p:sp>
      <p:sp>
        <p:nvSpPr>
          <p:cNvPr id="239" name="Google Shape;239;p37"/>
          <p:cNvSpPr/>
          <p:nvPr/>
        </p:nvSpPr>
        <p:spPr>
          <a:xfrm>
            <a:off x="8215175" y="2906800"/>
            <a:ext cx="689400" cy="163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txBox="1"/>
          <p:nvPr>
            <p:ph idx="4294967295" type="body"/>
          </p:nvPr>
        </p:nvSpPr>
        <p:spPr>
          <a:xfrm>
            <a:off x="8226525" y="33830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lt1"/>
                </a:solidFill>
              </a:rPr>
              <a:t>22</a:t>
            </a:r>
            <a:endParaRPr sz="14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deliverables</a:t>
            </a:r>
            <a:endParaRPr/>
          </a:p>
        </p:txBody>
      </p:sp>
      <p:grpSp>
        <p:nvGrpSpPr>
          <p:cNvPr id="246" name="Google Shape;246;p38"/>
          <p:cNvGrpSpPr/>
          <p:nvPr/>
        </p:nvGrpSpPr>
        <p:grpSpPr>
          <a:xfrm>
            <a:off x="424825" y="1253973"/>
            <a:ext cx="8294372" cy="799416"/>
            <a:chOff x="424813" y="1177875"/>
            <a:chExt cx="8294372" cy="849900"/>
          </a:xfrm>
        </p:grpSpPr>
        <p:sp>
          <p:nvSpPr>
            <p:cNvPr id="247" name="Google Shape;247;p38"/>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8"/>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38"/>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1</a:t>
            </a:r>
            <a:endParaRPr>
              <a:solidFill>
                <a:schemeClr val="lt1"/>
              </a:solidFill>
            </a:endParaRPr>
          </a:p>
        </p:txBody>
      </p:sp>
      <p:sp>
        <p:nvSpPr>
          <p:cNvPr id="250" name="Google Shape;250;p38"/>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251" name="Google Shape;251;p38"/>
          <p:cNvGrpSpPr/>
          <p:nvPr/>
        </p:nvGrpSpPr>
        <p:grpSpPr>
          <a:xfrm>
            <a:off x="424825" y="2127339"/>
            <a:ext cx="8294360" cy="799416"/>
            <a:chOff x="424813" y="2075689"/>
            <a:chExt cx="8294360" cy="849900"/>
          </a:xfrm>
        </p:grpSpPr>
        <p:sp>
          <p:nvSpPr>
            <p:cNvPr id="252" name="Google Shape;252;p38"/>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38"/>
          <p:cNvSpPr txBox="1"/>
          <p:nvPr>
            <p:ph idx="4294967295" type="body"/>
          </p:nvPr>
        </p:nvSpPr>
        <p:spPr>
          <a:xfrm>
            <a:off x="539675" y="21274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2</a:t>
            </a:r>
            <a:endParaRPr>
              <a:solidFill>
                <a:schemeClr val="lt1"/>
              </a:solidFill>
            </a:endParaRPr>
          </a:p>
        </p:txBody>
      </p:sp>
      <p:sp>
        <p:nvSpPr>
          <p:cNvPr id="255" name="Google Shape;255;p38"/>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256" name="Google Shape;256;p38"/>
          <p:cNvGrpSpPr/>
          <p:nvPr/>
        </p:nvGrpSpPr>
        <p:grpSpPr>
          <a:xfrm>
            <a:off x="424825" y="3000705"/>
            <a:ext cx="8294360" cy="799447"/>
            <a:chOff x="424813" y="2974405"/>
            <a:chExt cx="8294360" cy="849933"/>
          </a:xfrm>
        </p:grpSpPr>
        <p:sp>
          <p:nvSpPr>
            <p:cNvPr id="257" name="Google Shape;257;p38"/>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8"/>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38"/>
          <p:cNvSpPr txBox="1"/>
          <p:nvPr>
            <p:ph idx="4294967295" type="body"/>
          </p:nvPr>
        </p:nvSpPr>
        <p:spPr>
          <a:xfrm>
            <a:off x="539675" y="3000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3</a:t>
            </a:r>
            <a:endParaRPr>
              <a:solidFill>
                <a:schemeClr val="lt1"/>
              </a:solidFill>
            </a:endParaRPr>
          </a:p>
        </p:txBody>
      </p:sp>
      <p:sp>
        <p:nvSpPr>
          <p:cNvPr id="260" name="Google Shape;260;p38"/>
          <p:cNvSpPr txBox="1"/>
          <p:nvPr>
            <p:ph idx="4294967295" type="body"/>
          </p:nvPr>
        </p:nvSpPr>
        <p:spPr>
          <a:xfrm>
            <a:off x="3480453" y="3004317"/>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261" name="Google Shape;261;p38"/>
          <p:cNvGrpSpPr/>
          <p:nvPr/>
        </p:nvGrpSpPr>
        <p:grpSpPr>
          <a:xfrm>
            <a:off x="424825" y="3874103"/>
            <a:ext cx="8294360" cy="799447"/>
            <a:chOff x="424813" y="3871259"/>
            <a:chExt cx="8294360" cy="849933"/>
          </a:xfrm>
        </p:grpSpPr>
        <p:sp>
          <p:nvSpPr>
            <p:cNvPr id="262" name="Google Shape;262;p38"/>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8"/>
          <p:cNvSpPr txBox="1"/>
          <p:nvPr>
            <p:ph idx="4294967295" type="body"/>
          </p:nvPr>
        </p:nvSpPr>
        <p:spPr>
          <a:xfrm>
            <a:off x="539675" y="38741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Deliverable 4</a:t>
            </a:r>
            <a:endParaRPr>
              <a:solidFill>
                <a:schemeClr val="lt1"/>
              </a:solidFill>
            </a:endParaRPr>
          </a:p>
        </p:txBody>
      </p:sp>
      <p:sp>
        <p:nvSpPr>
          <p:cNvPr id="265" name="Google Shape;265;p38"/>
          <p:cNvSpPr txBox="1"/>
          <p:nvPr>
            <p:ph idx="4294967295" type="body"/>
          </p:nvPr>
        </p:nvSpPr>
        <p:spPr>
          <a:xfrm>
            <a:off x="3480453" y="3876311"/>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Team</a:t>
            </a:r>
            <a:endParaRPr>
              <a:solidFill>
                <a:schemeClr val="lt1"/>
              </a:solidFill>
            </a:endParaRPr>
          </a:p>
        </p:txBody>
      </p:sp>
      <p:pic>
        <p:nvPicPr>
          <p:cNvPr descr="Corporate headshot of a woman" id="272" name="Google Shape;272;p39"/>
          <p:cNvPicPr preferRelativeResize="0"/>
          <p:nvPr/>
        </p:nvPicPr>
        <p:blipFill>
          <a:blip r:embed="rId3">
            <a:alphaModFix/>
          </a:blip>
          <a:stretch>
            <a:fillRect/>
          </a:stretch>
        </p:blipFill>
        <p:spPr>
          <a:xfrm>
            <a:off x="431463" y="1322225"/>
            <a:ext cx="1644300" cy="1644300"/>
          </a:xfrm>
          <a:prstGeom prst="ellipse">
            <a:avLst/>
          </a:prstGeom>
          <a:noFill/>
          <a:ln>
            <a:noFill/>
          </a:ln>
        </p:spPr>
      </p:pic>
      <p:sp>
        <p:nvSpPr>
          <p:cNvPr id="273" name="Google Shape;273;p39"/>
          <p:cNvSpPr txBox="1"/>
          <p:nvPr>
            <p:ph idx="4294967295" type="body"/>
          </p:nvPr>
        </p:nvSpPr>
        <p:spPr>
          <a:xfrm>
            <a:off x="16495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700">
              <a:solidFill>
                <a:schemeClr val="dk1"/>
              </a:solidFill>
            </a:endParaRPr>
          </a:p>
        </p:txBody>
      </p:sp>
      <p:cxnSp>
        <p:nvCxnSpPr>
          <p:cNvPr id="274" name="Google Shape;274;p39"/>
          <p:cNvCxnSpPr/>
          <p:nvPr/>
        </p:nvCxnSpPr>
        <p:spPr>
          <a:xfrm>
            <a:off x="11181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275" name="Google Shape;275;p39"/>
          <p:cNvSpPr txBox="1"/>
          <p:nvPr>
            <p:ph idx="4294967295" type="body"/>
          </p:nvPr>
        </p:nvSpPr>
        <p:spPr>
          <a:xfrm>
            <a:off x="16492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Lorem ipsum dolor sit amet, consectetur adipiscing elit, sed do eiusmod tempor</a:t>
            </a:r>
            <a:endParaRPr sz="1300"/>
          </a:p>
        </p:txBody>
      </p:sp>
      <p:pic>
        <p:nvPicPr>
          <p:cNvPr descr="Corporate headshot of a man" id="276" name="Google Shape;276;p39"/>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277" name="Google Shape;277;p39"/>
          <p:cNvSpPr txBox="1"/>
          <p:nvPr>
            <p:ph idx="4294967295" type="body"/>
          </p:nvPr>
        </p:nvSpPr>
        <p:spPr>
          <a:xfrm>
            <a:off x="2374559"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700">
              <a:solidFill>
                <a:schemeClr val="dk1"/>
              </a:solidFill>
            </a:endParaRPr>
          </a:p>
        </p:txBody>
      </p:sp>
      <p:cxnSp>
        <p:nvCxnSpPr>
          <p:cNvPr id="278" name="Google Shape;278;p39"/>
          <p:cNvCxnSpPr/>
          <p:nvPr/>
        </p:nvCxnSpPr>
        <p:spPr>
          <a:xfrm>
            <a:off x="3327800" y="3561938"/>
            <a:ext cx="270900" cy="0"/>
          </a:xfrm>
          <a:prstGeom prst="straightConnector1">
            <a:avLst/>
          </a:prstGeom>
          <a:noFill/>
          <a:ln cap="flat" cmpd="sng" w="9525">
            <a:solidFill>
              <a:schemeClr val="dk2"/>
            </a:solidFill>
            <a:prstDash val="solid"/>
            <a:round/>
            <a:headEnd len="sm" w="sm" type="none"/>
            <a:tailEnd len="sm" w="sm" type="none"/>
          </a:ln>
        </p:spPr>
      </p:cxnSp>
      <p:sp>
        <p:nvSpPr>
          <p:cNvPr id="279" name="Google Shape;279;p39"/>
          <p:cNvSpPr txBox="1"/>
          <p:nvPr>
            <p:ph idx="4294967295" type="body"/>
          </p:nvPr>
        </p:nvSpPr>
        <p:spPr>
          <a:xfrm>
            <a:off x="237454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Ut enim ad minim veniam, quis nostrud exercitation ullamco laboris nisi ut aliquip ex ea commodo consequat</a:t>
            </a:r>
            <a:endParaRPr sz="1300"/>
          </a:p>
        </p:txBody>
      </p:sp>
      <p:pic>
        <p:nvPicPr>
          <p:cNvPr descr="Corporate headshot of a woman" id="280" name="Google Shape;280;p39"/>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281" name="Google Shape;281;p39"/>
          <p:cNvSpPr txBox="1"/>
          <p:nvPr>
            <p:ph idx="4294967295" type="body"/>
          </p:nvPr>
        </p:nvSpPr>
        <p:spPr>
          <a:xfrm>
            <a:off x="458418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700">
              <a:solidFill>
                <a:schemeClr val="dk1"/>
              </a:solidFill>
            </a:endParaRPr>
          </a:p>
        </p:txBody>
      </p:sp>
      <p:cxnSp>
        <p:nvCxnSpPr>
          <p:cNvPr id="282" name="Google Shape;282;p39"/>
          <p:cNvCxnSpPr/>
          <p:nvPr/>
        </p:nvCxnSpPr>
        <p:spPr>
          <a:xfrm>
            <a:off x="55540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283" name="Google Shape;283;p39"/>
          <p:cNvSpPr txBox="1"/>
          <p:nvPr>
            <p:ph idx="4294967295" type="body"/>
          </p:nvPr>
        </p:nvSpPr>
        <p:spPr>
          <a:xfrm>
            <a:off x="4584169"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Duis aute irure dolor in reprehenderit in voluptate velit esse cillum dolore eu fugiat nulla pariatur</a:t>
            </a:r>
            <a:endParaRPr sz="1300"/>
          </a:p>
        </p:txBody>
      </p:sp>
      <p:pic>
        <p:nvPicPr>
          <p:cNvPr descr="Corporate headshot of a man" id="284" name="Google Shape;284;p39"/>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285" name="Google Shape;285;p39"/>
          <p:cNvSpPr txBox="1"/>
          <p:nvPr>
            <p:ph idx="4294967295" type="body"/>
          </p:nvPr>
        </p:nvSpPr>
        <p:spPr>
          <a:xfrm>
            <a:off x="6793801"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700">
              <a:solidFill>
                <a:schemeClr val="dk1"/>
              </a:solidFill>
            </a:endParaRPr>
          </a:p>
        </p:txBody>
      </p:sp>
      <p:cxnSp>
        <p:nvCxnSpPr>
          <p:cNvPr id="286" name="Google Shape;286;p39"/>
          <p:cNvCxnSpPr/>
          <p:nvPr/>
        </p:nvCxnSpPr>
        <p:spPr>
          <a:xfrm>
            <a:off x="7747050" y="3561938"/>
            <a:ext cx="270900" cy="0"/>
          </a:xfrm>
          <a:prstGeom prst="straightConnector1">
            <a:avLst/>
          </a:prstGeom>
          <a:noFill/>
          <a:ln cap="flat" cmpd="sng" w="9525">
            <a:solidFill>
              <a:schemeClr val="dk2"/>
            </a:solidFill>
            <a:prstDash val="solid"/>
            <a:round/>
            <a:headEnd len="sm" w="sm" type="none"/>
            <a:tailEnd len="sm" w="sm" type="none"/>
          </a:ln>
        </p:spPr>
      </p:cxnSp>
      <p:sp>
        <p:nvSpPr>
          <p:cNvPr id="287" name="Google Shape;287;p39"/>
          <p:cNvSpPr txBox="1"/>
          <p:nvPr>
            <p:ph idx="4294967295" type="body"/>
          </p:nvPr>
        </p:nvSpPr>
        <p:spPr>
          <a:xfrm>
            <a:off x="679379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Excepteur sint occaecat cupidatat non proident, sunt in culpa qui officia deserunt mollit anim id est laborum</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Team</a:t>
            </a:r>
            <a:endParaRPr>
              <a:solidFill>
                <a:schemeClr val="lt1"/>
              </a:solidFill>
            </a:endParaRPr>
          </a:p>
        </p:txBody>
      </p:sp>
      <p:pic>
        <p:nvPicPr>
          <p:cNvPr descr="Corporate headshot of a woman" id="294" name="Google Shape;294;p40"/>
          <p:cNvPicPr preferRelativeResize="0"/>
          <p:nvPr/>
        </p:nvPicPr>
        <p:blipFill>
          <a:blip r:embed="rId3">
            <a:alphaModFix/>
          </a:blip>
          <a:stretch>
            <a:fillRect/>
          </a:stretch>
        </p:blipFill>
        <p:spPr>
          <a:xfrm>
            <a:off x="431463" y="1322225"/>
            <a:ext cx="1644300" cy="1644300"/>
          </a:xfrm>
          <a:prstGeom prst="ellipse">
            <a:avLst/>
          </a:prstGeom>
          <a:noFill/>
          <a:ln>
            <a:noFill/>
          </a:ln>
        </p:spPr>
      </p:pic>
      <p:sp>
        <p:nvSpPr>
          <p:cNvPr id="295" name="Google Shape;295;p40"/>
          <p:cNvSpPr txBox="1"/>
          <p:nvPr>
            <p:ph idx="4294967295" type="body"/>
          </p:nvPr>
        </p:nvSpPr>
        <p:spPr>
          <a:xfrm>
            <a:off x="16495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700">
              <a:solidFill>
                <a:schemeClr val="dk1"/>
              </a:solidFill>
            </a:endParaRPr>
          </a:p>
        </p:txBody>
      </p:sp>
      <p:cxnSp>
        <p:nvCxnSpPr>
          <p:cNvPr id="296" name="Google Shape;296;p40"/>
          <p:cNvCxnSpPr/>
          <p:nvPr/>
        </p:nvCxnSpPr>
        <p:spPr>
          <a:xfrm>
            <a:off x="11181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297" name="Google Shape;297;p40"/>
          <p:cNvSpPr txBox="1"/>
          <p:nvPr>
            <p:ph idx="4294967295" type="body"/>
          </p:nvPr>
        </p:nvSpPr>
        <p:spPr>
          <a:xfrm>
            <a:off x="16492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Lorem ipsum dolor sit amet, consectetur adipiscing elit, sed do eiusmod tempor</a:t>
            </a:r>
            <a:endParaRPr sz="1300"/>
          </a:p>
        </p:txBody>
      </p:sp>
      <p:pic>
        <p:nvPicPr>
          <p:cNvPr descr="Corporate headshot of a man" id="298" name="Google Shape;298;p40"/>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299" name="Google Shape;299;p40"/>
          <p:cNvSpPr txBox="1"/>
          <p:nvPr>
            <p:ph idx="4294967295" type="body"/>
          </p:nvPr>
        </p:nvSpPr>
        <p:spPr>
          <a:xfrm>
            <a:off x="2374559"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700">
              <a:solidFill>
                <a:schemeClr val="dk1"/>
              </a:solidFill>
            </a:endParaRPr>
          </a:p>
        </p:txBody>
      </p:sp>
      <p:cxnSp>
        <p:nvCxnSpPr>
          <p:cNvPr id="300" name="Google Shape;300;p40"/>
          <p:cNvCxnSpPr/>
          <p:nvPr/>
        </p:nvCxnSpPr>
        <p:spPr>
          <a:xfrm>
            <a:off x="3327800" y="3561938"/>
            <a:ext cx="270900" cy="0"/>
          </a:xfrm>
          <a:prstGeom prst="straightConnector1">
            <a:avLst/>
          </a:prstGeom>
          <a:noFill/>
          <a:ln cap="flat" cmpd="sng" w="9525">
            <a:solidFill>
              <a:schemeClr val="dk2"/>
            </a:solidFill>
            <a:prstDash val="solid"/>
            <a:round/>
            <a:headEnd len="sm" w="sm" type="none"/>
            <a:tailEnd len="sm" w="sm" type="none"/>
          </a:ln>
        </p:spPr>
      </p:cxnSp>
      <p:sp>
        <p:nvSpPr>
          <p:cNvPr id="301" name="Google Shape;301;p40"/>
          <p:cNvSpPr txBox="1"/>
          <p:nvPr>
            <p:ph idx="4294967295" type="body"/>
          </p:nvPr>
        </p:nvSpPr>
        <p:spPr>
          <a:xfrm>
            <a:off x="237454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Ut enim ad minim veniam, quis nostrud exercitation ullamco laboris nisi ut aliquip ex ea commodo consequat</a:t>
            </a:r>
            <a:endParaRPr sz="1300"/>
          </a:p>
        </p:txBody>
      </p:sp>
      <p:pic>
        <p:nvPicPr>
          <p:cNvPr descr="Corporate headshot of a woman" id="302" name="Google Shape;302;p40"/>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303" name="Google Shape;303;p40"/>
          <p:cNvSpPr txBox="1"/>
          <p:nvPr>
            <p:ph idx="4294967295" type="body"/>
          </p:nvPr>
        </p:nvSpPr>
        <p:spPr>
          <a:xfrm>
            <a:off x="4584180"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700">
              <a:solidFill>
                <a:schemeClr val="dk1"/>
              </a:solidFill>
            </a:endParaRPr>
          </a:p>
        </p:txBody>
      </p:sp>
      <p:cxnSp>
        <p:nvCxnSpPr>
          <p:cNvPr id="304" name="Google Shape;304;p40"/>
          <p:cNvCxnSpPr/>
          <p:nvPr/>
        </p:nvCxnSpPr>
        <p:spPr>
          <a:xfrm>
            <a:off x="55540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305" name="Google Shape;305;p40"/>
          <p:cNvSpPr txBox="1"/>
          <p:nvPr>
            <p:ph idx="4294967295" type="body"/>
          </p:nvPr>
        </p:nvSpPr>
        <p:spPr>
          <a:xfrm>
            <a:off x="4584169"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Duis aute irure dolor in reprehenderit in voluptate velit esse cillum dolore eu fugiat nulla pariatur</a:t>
            </a:r>
            <a:endParaRPr sz="1300"/>
          </a:p>
        </p:txBody>
      </p:sp>
      <p:pic>
        <p:nvPicPr>
          <p:cNvPr descr="Corporate headshot of a man" id="306" name="Google Shape;306;p40"/>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307" name="Google Shape;307;p40"/>
          <p:cNvSpPr txBox="1"/>
          <p:nvPr>
            <p:ph idx="4294967295" type="body"/>
          </p:nvPr>
        </p:nvSpPr>
        <p:spPr>
          <a:xfrm>
            <a:off x="6793801"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700">
              <a:solidFill>
                <a:schemeClr val="dk1"/>
              </a:solidFill>
            </a:endParaRPr>
          </a:p>
        </p:txBody>
      </p:sp>
      <p:cxnSp>
        <p:nvCxnSpPr>
          <p:cNvPr id="308" name="Google Shape;308;p40"/>
          <p:cNvCxnSpPr/>
          <p:nvPr/>
        </p:nvCxnSpPr>
        <p:spPr>
          <a:xfrm>
            <a:off x="7747050" y="3561938"/>
            <a:ext cx="270900" cy="0"/>
          </a:xfrm>
          <a:prstGeom prst="straightConnector1">
            <a:avLst/>
          </a:prstGeom>
          <a:noFill/>
          <a:ln cap="flat" cmpd="sng" w="9525">
            <a:solidFill>
              <a:schemeClr val="dk2"/>
            </a:solidFill>
            <a:prstDash val="solid"/>
            <a:round/>
            <a:headEnd len="sm" w="sm" type="none"/>
            <a:tailEnd len="sm" w="sm" type="none"/>
          </a:ln>
        </p:spPr>
      </p:cxnSp>
      <p:sp>
        <p:nvSpPr>
          <p:cNvPr id="309" name="Google Shape;309;p40"/>
          <p:cNvSpPr txBox="1"/>
          <p:nvPr>
            <p:ph idx="4294967295" type="body"/>
          </p:nvPr>
        </p:nvSpPr>
        <p:spPr>
          <a:xfrm>
            <a:off x="6793795"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Excepteur sint occaecat cupidatat non proident, sunt in culpa qui officia deserunt mollit anim id est laborum</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268600"/>
            <a:ext cx="8520600" cy="6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Agenda</a:t>
            </a:r>
            <a:endParaRPr>
              <a:latin typeface="Average"/>
              <a:ea typeface="Average"/>
              <a:cs typeface="Average"/>
              <a:sym typeface="Average"/>
            </a:endParaRPr>
          </a:p>
        </p:txBody>
      </p:sp>
      <p:sp>
        <p:nvSpPr>
          <p:cNvPr id="72" name="Google Shape;72;p15"/>
          <p:cNvSpPr txBox="1"/>
          <p:nvPr>
            <p:ph idx="1" type="body"/>
          </p:nvPr>
        </p:nvSpPr>
        <p:spPr>
          <a:xfrm>
            <a:off x="311700" y="1017725"/>
            <a:ext cx="8520600" cy="3776700"/>
          </a:xfrm>
          <a:prstGeom prst="rect">
            <a:avLst/>
          </a:prstGeom>
        </p:spPr>
        <p:txBody>
          <a:bodyPr anchorCtr="0" anchor="t" bIns="91425" lIns="91425" spcFirstLastPara="1" rIns="91425" wrap="square" tIns="91425">
            <a:noAutofit/>
          </a:bodyPr>
          <a:lstStyle/>
          <a:p>
            <a:pPr indent="-361950" lvl="0" marL="457200" rtl="0" algn="just">
              <a:spcBef>
                <a:spcPts val="0"/>
              </a:spcBef>
              <a:spcAft>
                <a:spcPts val="0"/>
              </a:spcAft>
              <a:buClr>
                <a:schemeClr val="dk1"/>
              </a:buClr>
              <a:buSzPts val="2100"/>
              <a:buChar char="-"/>
            </a:pPr>
            <a:r>
              <a:rPr lang="en" sz="2100">
                <a:solidFill>
                  <a:schemeClr val="dk1"/>
                </a:solidFill>
              </a:rPr>
              <a:t>Purpose and scope</a:t>
            </a:r>
            <a:endParaRPr sz="2100">
              <a:solidFill>
                <a:schemeClr val="dk1"/>
              </a:solidFill>
            </a:endParaRPr>
          </a:p>
          <a:p>
            <a:pPr indent="-361950" lvl="0" marL="457200" rtl="0" algn="just">
              <a:spcBef>
                <a:spcPts val="0"/>
              </a:spcBef>
              <a:spcAft>
                <a:spcPts val="0"/>
              </a:spcAft>
              <a:buClr>
                <a:schemeClr val="dk1"/>
              </a:buClr>
              <a:buSzPts val="2100"/>
              <a:buChar char="-"/>
            </a:pPr>
            <a:r>
              <a:rPr lang="en" sz="2100">
                <a:solidFill>
                  <a:schemeClr val="dk1"/>
                </a:solidFill>
              </a:rPr>
              <a:t>Datasets and tools used</a:t>
            </a:r>
            <a:endParaRPr sz="2100">
              <a:solidFill>
                <a:schemeClr val="dk1"/>
              </a:solidFill>
            </a:endParaRPr>
          </a:p>
          <a:p>
            <a:pPr indent="-361950" lvl="0" marL="457200" rtl="0" algn="just">
              <a:spcBef>
                <a:spcPts val="0"/>
              </a:spcBef>
              <a:spcAft>
                <a:spcPts val="0"/>
              </a:spcAft>
              <a:buClr>
                <a:schemeClr val="dk1"/>
              </a:buClr>
              <a:buSzPts val="2100"/>
              <a:buChar char="-"/>
            </a:pPr>
            <a:r>
              <a:rPr lang="en" sz="2100">
                <a:solidFill>
                  <a:schemeClr val="dk1"/>
                </a:solidFill>
              </a:rPr>
              <a:t>Analyses</a:t>
            </a:r>
            <a:endParaRPr sz="2100">
              <a:solidFill>
                <a:schemeClr val="dk1"/>
              </a:solidFill>
            </a:endParaRPr>
          </a:p>
          <a:p>
            <a:pPr indent="-361950" lvl="0" marL="457200" rtl="0" algn="just">
              <a:spcBef>
                <a:spcPts val="0"/>
              </a:spcBef>
              <a:spcAft>
                <a:spcPts val="0"/>
              </a:spcAft>
              <a:buClr>
                <a:schemeClr val="dk1"/>
              </a:buClr>
              <a:buSzPts val="2100"/>
              <a:buChar char="-"/>
            </a:pPr>
            <a:r>
              <a:rPr lang="en" sz="2100">
                <a:solidFill>
                  <a:schemeClr val="dk1"/>
                </a:solidFill>
              </a:rPr>
              <a:t>Results</a:t>
            </a:r>
            <a:endParaRPr sz="2100">
              <a:solidFill>
                <a:schemeClr val="dk1"/>
              </a:solidFill>
            </a:endParaRPr>
          </a:p>
          <a:p>
            <a:pPr indent="-361950" lvl="0" marL="457200" rtl="0" algn="just">
              <a:spcBef>
                <a:spcPts val="0"/>
              </a:spcBef>
              <a:spcAft>
                <a:spcPts val="0"/>
              </a:spcAft>
              <a:buClr>
                <a:schemeClr val="dk1"/>
              </a:buClr>
              <a:buSzPts val="2100"/>
              <a:buChar char="-"/>
            </a:pPr>
            <a:r>
              <a:rPr lang="en" sz="2100">
                <a:solidFill>
                  <a:schemeClr val="dk1"/>
                </a:solidFill>
              </a:rPr>
              <a:t>Project/process (</a:t>
            </a:r>
            <a:r>
              <a:rPr i="1" lang="en" sz="2100">
                <a:solidFill>
                  <a:schemeClr val="dk1"/>
                </a:solidFill>
              </a:rPr>
              <a:t>wording tbc, purpose: </a:t>
            </a:r>
            <a:r>
              <a:rPr b="1" i="1" lang="en" sz="2100">
                <a:solidFill>
                  <a:schemeClr val="dk1"/>
                </a:solidFill>
              </a:rPr>
              <a:t>what worked well with coding, what didn’t, any unexpected results?</a:t>
            </a:r>
            <a:r>
              <a:rPr b="1" lang="en" sz="2100">
                <a:solidFill>
                  <a:schemeClr val="dk1"/>
                </a:solidFill>
              </a:rPr>
              <a:t>)</a:t>
            </a:r>
            <a:endParaRPr b="1" sz="2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454150" y="5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and scope</a:t>
            </a:r>
            <a:endParaRPr/>
          </a:p>
        </p:txBody>
      </p:sp>
      <p:sp>
        <p:nvSpPr>
          <p:cNvPr id="78" name="Google Shape;78;p16"/>
          <p:cNvSpPr txBox="1"/>
          <p:nvPr>
            <p:ph idx="1" type="body"/>
          </p:nvPr>
        </p:nvSpPr>
        <p:spPr>
          <a:xfrm>
            <a:off x="454150" y="1240900"/>
            <a:ext cx="39999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800">
                <a:solidFill>
                  <a:schemeClr val="dk1"/>
                </a:solidFill>
              </a:rPr>
              <a:t>P</a:t>
            </a:r>
            <a:r>
              <a:rPr lang="en" sz="1800">
                <a:solidFill>
                  <a:schemeClr val="dk1"/>
                </a:solidFill>
              </a:rPr>
              <a:t>urpose: “</a:t>
            </a:r>
            <a:r>
              <a:rPr b="1" lang="en" sz="1800">
                <a:solidFill>
                  <a:schemeClr val="dk1"/>
                </a:solidFill>
              </a:rPr>
              <a:t>What are the effects of global temperature rises on a population</a:t>
            </a:r>
            <a:r>
              <a:rPr lang="en" sz="1800">
                <a:solidFill>
                  <a:schemeClr val="dk1"/>
                </a:solidFill>
              </a:rPr>
              <a:t>?”</a:t>
            </a:r>
            <a:endParaRPr sz="1800">
              <a:solidFill>
                <a:schemeClr val="dk1"/>
              </a:solidFill>
            </a:endParaRPr>
          </a:p>
          <a:p>
            <a:pPr indent="0" lvl="0" marL="457200" rtl="0" algn="just">
              <a:lnSpc>
                <a:spcPct val="100000"/>
              </a:lnSpc>
              <a:spcBef>
                <a:spcPts val="0"/>
              </a:spcBef>
              <a:spcAft>
                <a:spcPts val="0"/>
              </a:spcAft>
              <a:buNone/>
            </a:pPr>
            <a:r>
              <a:t/>
            </a:r>
            <a:endParaRPr sz="1800">
              <a:solidFill>
                <a:schemeClr val="dk1"/>
              </a:solidFill>
            </a:endParaRPr>
          </a:p>
          <a:p>
            <a:pPr indent="0" lvl="0" marL="0" rtl="0" algn="l">
              <a:spcBef>
                <a:spcPts val="1200"/>
              </a:spcBef>
              <a:spcAft>
                <a:spcPts val="0"/>
              </a:spcAft>
              <a:buNone/>
            </a:pPr>
            <a:r>
              <a:rPr lang="en" sz="1800">
                <a:solidFill>
                  <a:schemeClr val="dk1"/>
                </a:solidFill>
              </a:rPr>
              <a:t>A complex topic with many relevant factors and variables that affect the impact</a:t>
            </a:r>
            <a:endParaRPr sz="1800">
              <a:solidFill>
                <a:schemeClr val="dk1"/>
              </a:solidFill>
            </a:endParaRPr>
          </a:p>
          <a:p>
            <a:pPr indent="0" lvl="0" marL="457200" rtl="0" algn="l">
              <a:spcBef>
                <a:spcPts val="1200"/>
              </a:spcBef>
              <a:spcAft>
                <a:spcPts val="1200"/>
              </a:spcAft>
              <a:buNone/>
            </a:pPr>
            <a:r>
              <a:t/>
            </a:r>
            <a:endParaRPr b="1" sz="2100">
              <a:solidFill>
                <a:schemeClr val="dk1"/>
              </a:solidFill>
            </a:endParaRPr>
          </a:p>
        </p:txBody>
      </p:sp>
      <p:sp>
        <p:nvSpPr>
          <p:cNvPr id="79" name="Google Shape;79;p16"/>
          <p:cNvSpPr txBox="1"/>
          <p:nvPr>
            <p:ph idx="2" type="body"/>
          </p:nvPr>
        </p:nvSpPr>
        <p:spPr>
          <a:xfrm>
            <a:off x="4832400" y="1157375"/>
            <a:ext cx="39999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800">
                <a:solidFill>
                  <a:schemeClr val="dk1"/>
                </a:solidFill>
              </a:rPr>
              <a:t>Variables analysed for purposes of our analysis</a:t>
            </a:r>
            <a:endParaRPr sz="1800">
              <a:solidFill>
                <a:schemeClr val="dk1"/>
              </a:solidFill>
            </a:endParaRPr>
          </a:p>
          <a:p>
            <a:pPr indent="-342900" lvl="1" marL="914400" rtl="0" algn="l">
              <a:spcBef>
                <a:spcPts val="1200"/>
              </a:spcBef>
              <a:spcAft>
                <a:spcPts val="0"/>
              </a:spcAft>
              <a:buClr>
                <a:schemeClr val="dk1"/>
              </a:buClr>
              <a:buSzPts val="1800"/>
              <a:buChar char="○"/>
            </a:pPr>
            <a:r>
              <a:rPr lang="en" sz="1800">
                <a:solidFill>
                  <a:schemeClr val="dk1"/>
                </a:solidFill>
              </a:rPr>
              <a:t>Temperature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Population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CO2 emission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GDP</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Happiness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Life expectancy</a:t>
            </a:r>
            <a:endParaRPr sz="1800">
              <a:solidFill>
                <a:schemeClr val="dk1"/>
              </a:solidFill>
            </a:endParaRPr>
          </a:p>
          <a:p>
            <a:pPr indent="0" lvl="0" marL="457200" rtl="0" algn="l">
              <a:spcBef>
                <a:spcPts val="1200"/>
              </a:spcBef>
              <a:spcAft>
                <a:spcPts val="160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chemeClr val="dk1"/>
                </a:solidFill>
              </a:rPr>
              <a:t>What is the relationship between the global average temperature and global CO2 levels?</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lang="en" sz="1700">
                <a:solidFill>
                  <a:schemeClr val="dk1"/>
                </a:solidFill>
              </a:rPr>
              <a:t>What is the relationship between a country’s average temperature and its CO2 level?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lang="en" sz="1700">
                <a:solidFill>
                  <a:schemeClr val="dk1"/>
                </a:solidFill>
              </a:rPr>
              <a:t>What is the relationship between a country’s wealth and its CO2 levels?</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t/>
            </a:r>
            <a:endParaRPr b="1" sz="33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p:txBody>
      </p:sp>
      <p:sp>
        <p:nvSpPr>
          <p:cNvPr id="86" name="Google Shape;8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rgbClr val="FFFFFF"/>
                </a:solidFill>
              </a:rPr>
              <a:t>What is the relationship between the global average temperature and global population?</a:t>
            </a:r>
            <a:endParaRPr sz="1700">
              <a:solidFill>
                <a:srgbClr val="FFFFFF"/>
              </a:solidFill>
            </a:endParaRPr>
          </a:p>
          <a:p>
            <a:pPr indent="0" lvl="0" marL="0" rtl="0" algn="l">
              <a:lnSpc>
                <a:spcPct val="100000"/>
              </a:lnSpc>
              <a:spcBef>
                <a:spcPts val="0"/>
              </a:spcBef>
              <a:spcAft>
                <a:spcPts val="0"/>
              </a:spcAft>
              <a:buNone/>
            </a:pPr>
            <a:r>
              <a:t/>
            </a:r>
            <a:endParaRPr sz="1700">
              <a:solidFill>
                <a:srgbClr val="FFFFFF"/>
              </a:solidFill>
            </a:endParaRPr>
          </a:p>
          <a:p>
            <a:pPr indent="0" lvl="0" marL="0" rtl="0" algn="l">
              <a:lnSpc>
                <a:spcPct val="100000"/>
              </a:lnSpc>
              <a:spcBef>
                <a:spcPts val="0"/>
              </a:spcBef>
              <a:spcAft>
                <a:spcPts val="0"/>
              </a:spcAft>
              <a:buNone/>
            </a:pPr>
            <a:r>
              <a:rPr lang="en" sz="1700">
                <a:solidFill>
                  <a:srgbClr val="FFFFFF"/>
                </a:solidFill>
              </a:rPr>
              <a:t>Is there a relationship between a country’s wealth and its CO2 levels?</a:t>
            </a:r>
            <a:endParaRPr sz="1700">
              <a:solidFill>
                <a:srgbClr val="FFFFFF"/>
              </a:solidFill>
            </a:endParaRPr>
          </a:p>
          <a:p>
            <a:pPr indent="0" lvl="0" marL="0" rtl="0" algn="l">
              <a:lnSpc>
                <a:spcPct val="100000"/>
              </a:lnSpc>
              <a:spcBef>
                <a:spcPts val="0"/>
              </a:spcBef>
              <a:spcAft>
                <a:spcPts val="0"/>
              </a:spcAft>
              <a:buNone/>
            </a:pPr>
            <a:r>
              <a:t/>
            </a:r>
            <a:endParaRPr sz="1700">
              <a:solidFill>
                <a:srgbClr val="FFFFFF"/>
              </a:solidFill>
            </a:endParaRPr>
          </a:p>
          <a:p>
            <a:pPr indent="0" lvl="0" marL="0" rtl="0" algn="l">
              <a:lnSpc>
                <a:spcPct val="100000"/>
              </a:lnSpc>
              <a:spcBef>
                <a:spcPts val="0"/>
              </a:spcBef>
              <a:spcAft>
                <a:spcPts val="0"/>
              </a:spcAft>
              <a:buNone/>
            </a:pPr>
            <a:r>
              <a:rPr lang="en" sz="1700">
                <a:solidFill>
                  <a:srgbClr val="FFFFFF"/>
                </a:solidFill>
              </a:rPr>
              <a:t>What is the relationship between the global average temperature and global population?</a:t>
            </a:r>
            <a:endParaRPr sz="1700">
              <a:solidFill>
                <a:srgbClr val="FFFFFF"/>
              </a:solidFill>
            </a:endParaRPr>
          </a:p>
          <a:p>
            <a:pPr indent="0" lvl="0" marL="0" rtl="0" algn="l">
              <a:spcBef>
                <a:spcPts val="0"/>
              </a:spcBef>
              <a:spcAft>
                <a:spcPts val="1600"/>
              </a:spcAft>
              <a:buNone/>
            </a:pPr>
            <a:r>
              <a:t/>
            </a:r>
            <a:endParaRPr sz="17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454150" y="5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and scope</a:t>
            </a:r>
            <a:endParaRPr/>
          </a:p>
        </p:txBody>
      </p:sp>
      <p:sp>
        <p:nvSpPr>
          <p:cNvPr id="92" name="Google Shape;92;p18"/>
          <p:cNvSpPr txBox="1"/>
          <p:nvPr>
            <p:ph idx="1" type="body"/>
          </p:nvPr>
        </p:nvSpPr>
        <p:spPr>
          <a:xfrm>
            <a:off x="454150" y="1240900"/>
            <a:ext cx="39999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chemeClr val="dk1"/>
              </a:buClr>
              <a:buSzPts val="1800"/>
              <a:buChar char="●"/>
            </a:pPr>
            <a:r>
              <a:rPr lang="en" sz="1800">
                <a:solidFill>
                  <a:schemeClr val="dk1"/>
                </a:solidFill>
              </a:rPr>
              <a:t>Datasets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Climate Change Data - World Bank Group</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Helliwell, John F., Richard Layard, Jeffrey Sachs, and Jan-Emmanuel De Neve, eds. 2020. World Happiness Report 2020. New York: Sustainable Development Solutions Network</a:t>
            </a:r>
            <a:endParaRPr sz="1800">
              <a:solidFill>
                <a:schemeClr val="dk1"/>
              </a:solidFill>
            </a:endParaRPr>
          </a:p>
          <a:p>
            <a:pPr indent="0" lvl="0" marL="457200" rtl="0" algn="l">
              <a:spcBef>
                <a:spcPts val="1200"/>
              </a:spcBef>
              <a:spcAft>
                <a:spcPts val="1200"/>
              </a:spcAft>
              <a:buNone/>
            </a:pPr>
            <a:r>
              <a:t/>
            </a:r>
            <a:endParaRPr b="1" sz="2100">
              <a:solidFill>
                <a:schemeClr val="dk1"/>
              </a:solidFill>
            </a:endParaRPr>
          </a:p>
        </p:txBody>
      </p:sp>
      <p:sp>
        <p:nvSpPr>
          <p:cNvPr id="93" name="Google Shape;93;p18"/>
          <p:cNvSpPr txBox="1"/>
          <p:nvPr>
            <p:ph idx="2" type="body"/>
          </p:nvPr>
        </p:nvSpPr>
        <p:spPr>
          <a:xfrm>
            <a:off x="4822575" y="1240900"/>
            <a:ext cx="39999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chemeClr val="dk1"/>
              </a:buClr>
              <a:buSzPts val="1800"/>
              <a:buChar char="●"/>
            </a:pPr>
            <a:r>
              <a:rPr lang="en" sz="1800">
                <a:solidFill>
                  <a:schemeClr val="dk1"/>
                </a:solidFill>
              </a:rPr>
              <a:t>Software and tools</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Jupyter</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Pandas</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a:t>
            </a:r>
            <a:r>
              <a:rPr i="1" lang="en" sz="1800">
                <a:solidFill>
                  <a:schemeClr val="dk1"/>
                </a:solidFill>
              </a:rPr>
              <a:t>TBC</a:t>
            </a:r>
            <a:r>
              <a:rPr lang="en" sz="1800">
                <a:solidFill>
                  <a:schemeClr val="dk1"/>
                </a:solidFill>
              </a:rPr>
              <a:t>]</a:t>
            </a:r>
            <a:endParaRPr sz="1800">
              <a:solidFill>
                <a:schemeClr val="dk1"/>
              </a:solidFill>
            </a:endParaRPr>
          </a:p>
          <a:p>
            <a:pPr indent="0" lvl="0" marL="457200" rtl="0" algn="l">
              <a:spcBef>
                <a:spcPts val="1200"/>
              </a:spcBef>
              <a:spcAft>
                <a:spcPts val="0"/>
              </a:spcAft>
              <a:buNone/>
            </a:pPr>
            <a:r>
              <a:t/>
            </a:r>
            <a:endParaRPr b="1" sz="2100">
              <a:solidFill>
                <a:schemeClr val="dk1"/>
              </a:solidFill>
            </a:endParaRPr>
          </a:p>
          <a:p>
            <a:pPr indent="0" lvl="0" marL="0" rtl="0" algn="l">
              <a:spcBef>
                <a:spcPts val="1200"/>
              </a:spcBef>
              <a:spcAft>
                <a:spcPts val="0"/>
              </a:spcAft>
              <a:buNone/>
            </a:pPr>
            <a:r>
              <a:t/>
            </a:r>
            <a:endParaRPr sz="1800">
              <a:solidFill>
                <a:schemeClr val="dk1"/>
              </a:solidFill>
            </a:endParaRPr>
          </a:p>
          <a:p>
            <a:pPr indent="0" lvl="0" marL="457200" rtl="0" algn="l">
              <a:spcBef>
                <a:spcPts val="1200"/>
              </a:spcBef>
              <a:spcAft>
                <a:spcPts val="160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485350" y="472325"/>
            <a:ext cx="7728600" cy="33549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91425" lIns="91425" spcFirstLastPara="1" rIns="91425" wrap="square" tIns="0">
            <a:noAutofit/>
          </a:bodyPr>
          <a:lstStyle/>
          <a:p>
            <a:pPr indent="0" lvl="0" marL="0" rtl="0" algn="l">
              <a:spcBef>
                <a:spcPts val="0"/>
              </a:spcBef>
              <a:spcAft>
                <a:spcPts val="0"/>
              </a:spcAft>
              <a:buNone/>
            </a:pPr>
            <a:r>
              <a:rPr lang="en" sz="3000">
                <a:solidFill>
                  <a:schemeClr val="dk1"/>
                </a:solidFill>
              </a:rPr>
              <a:t>What is the relationship between </a:t>
            </a:r>
            <a:r>
              <a:rPr lang="en" sz="3000">
                <a:solidFill>
                  <a:schemeClr val="dk1"/>
                </a:solidFill>
              </a:rPr>
              <a:t>the global average temperature and global CO2 levels? </a:t>
            </a:r>
            <a:endParaRPr b="1" sz="3000">
              <a:solidFill>
                <a:schemeClr val="dk1"/>
              </a:solidFill>
            </a:endParaRPr>
          </a:p>
          <a:p>
            <a:pPr indent="0" lvl="0" marL="0" rtl="0" algn="just">
              <a:spcBef>
                <a:spcPts val="0"/>
              </a:spcBef>
              <a:spcAft>
                <a:spcPts val="0"/>
              </a:spcAft>
              <a:buNone/>
            </a:pPr>
            <a:r>
              <a:t/>
            </a:r>
            <a:endParaRPr sz="3000">
              <a:solidFill>
                <a:schemeClr val="dk1"/>
              </a:solidFill>
            </a:endParaRPr>
          </a:p>
          <a:p>
            <a:pPr indent="-342900" lvl="1" marL="914400" rtl="0" algn="just">
              <a:spcBef>
                <a:spcPts val="0"/>
              </a:spcBef>
              <a:spcAft>
                <a:spcPts val="0"/>
              </a:spcAft>
              <a:buClr>
                <a:schemeClr val="dk1"/>
              </a:buClr>
              <a:buSzPts val="1800"/>
              <a:buChar char="○"/>
            </a:pPr>
            <a:r>
              <a:rPr lang="en" sz="1800">
                <a:solidFill>
                  <a:schemeClr val="dk1"/>
                </a:solidFill>
              </a:rPr>
              <a:t>If CO2 levels increase, then the global temperature increases</a:t>
            </a:r>
            <a:endParaRPr sz="1800">
              <a:solidFill>
                <a:schemeClr val="dk1"/>
              </a:solidFill>
            </a:endParaRPr>
          </a:p>
          <a:p>
            <a:pPr indent="-342900" lvl="1" marL="914400" rtl="0" algn="just">
              <a:spcBef>
                <a:spcPts val="0"/>
              </a:spcBef>
              <a:spcAft>
                <a:spcPts val="0"/>
              </a:spcAft>
              <a:buClr>
                <a:schemeClr val="dk1"/>
              </a:buClr>
              <a:buSzPts val="1800"/>
              <a:buChar char="○"/>
            </a:pPr>
            <a:r>
              <a:rPr lang="en" sz="1800">
                <a:solidFill>
                  <a:schemeClr val="dk1"/>
                </a:solidFill>
              </a:rPr>
              <a:t>If CO2 levels increase, then the global temperature stays constant</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454150" y="533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plots</a:t>
            </a:r>
            <a:endParaRPr/>
          </a:p>
        </p:txBody>
      </p:sp>
      <p:sp>
        <p:nvSpPr>
          <p:cNvPr id="104" name="Google Shape;104;p20"/>
          <p:cNvSpPr txBox="1"/>
          <p:nvPr>
            <p:ph idx="1" type="body"/>
          </p:nvPr>
        </p:nvSpPr>
        <p:spPr>
          <a:xfrm>
            <a:off x="454150" y="12409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1</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
        <p:nvSpPr>
          <p:cNvPr id="105" name="Google Shape;105;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Trend 2</a:t>
            </a:r>
            <a:endParaRPr b="1" sz="2100">
              <a:solidFill>
                <a:schemeClr val="dk1"/>
              </a:solidFill>
            </a:endParaRPr>
          </a:p>
          <a:p>
            <a:pPr indent="0" lvl="0" marL="0" rtl="0" algn="l">
              <a:spcBef>
                <a:spcPts val="1600"/>
              </a:spcBef>
              <a:spcAft>
                <a:spcPts val="0"/>
              </a:spcAft>
              <a:buNone/>
            </a:pPr>
            <a:r>
              <a:rPr lang="en" sz="1600"/>
              <a:t>Lorem ipsum dolor sit amet, consectetur adipiscing elit, sed do eiusmod tempor </a:t>
            </a:r>
            <a:endParaRPr sz="1600"/>
          </a:p>
          <a:p>
            <a:pPr indent="0" lvl="0" marL="0" rtl="0" algn="l">
              <a:spcBef>
                <a:spcPts val="1600"/>
              </a:spcBef>
              <a:spcAft>
                <a:spcPts val="0"/>
              </a:spcAft>
              <a:buNone/>
            </a:pPr>
            <a:r>
              <a:rPr b="1" lang="en" sz="1600"/>
              <a:t>Client Implications:</a:t>
            </a:r>
            <a:endParaRPr b="1" sz="1600"/>
          </a:p>
          <a:p>
            <a:pPr indent="-330200" lvl="0" marL="457200" rtl="0" algn="l">
              <a:spcBef>
                <a:spcPts val="0"/>
              </a:spcBef>
              <a:spcAft>
                <a:spcPts val="0"/>
              </a:spcAft>
              <a:buSzPts val="1600"/>
              <a:buChar char="●"/>
            </a:pPr>
            <a:r>
              <a:rPr lang="en" sz="1600"/>
              <a:t>Incididunt ut labore et dolore</a:t>
            </a:r>
            <a:endParaRPr sz="1600"/>
          </a:p>
          <a:p>
            <a:pPr indent="-330200" lvl="0" marL="457200" rtl="0" algn="l">
              <a:spcBef>
                <a:spcPts val="0"/>
              </a:spcBef>
              <a:spcAft>
                <a:spcPts val="0"/>
              </a:spcAft>
              <a:buSzPts val="1600"/>
              <a:buChar char="●"/>
            </a:pPr>
            <a:r>
              <a:rPr lang="en" sz="1600"/>
              <a:t>Consectetur adipiscing elit, sed do eiusmod tempor incididunt ut labore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490250" y="526350"/>
            <a:ext cx="7849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What is the relationship </a:t>
            </a:r>
            <a:r>
              <a:rPr b="1" lang="en" sz="3000">
                <a:solidFill>
                  <a:schemeClr val="dk1"/>
                </a:solidFill>
              </a:rPr>
              <a:t>between a country’s average temperature and its CO2 level? </a:t>
            </a:r>
            <a:endParaRPr b="1" sz="3000">
              <a:solidFill>
                <a:schemeClr val="dk1"/>
              </a:solidFill>
            </a:endParaRPr>
          </a:p>
          <a:p>
            <a:pPr indent="0" lvl="0" marL="0" rtl="0" algn="l">
              <a:spcBef>
                <a:spcPts val="0"/>
              </a:spcBef>
              <a:spcAft>
                <a:spcPts val="0"/>
              </a:spcAft>
              <a:buNone/>
            </a:pPr>
            <a:r>
              <a:t/>
            </a:r>
            <a:endParaRPr b="1" sz="1700"/>
          </a:p>
          <a:p>
            <a:pPr indent="-342900" lvl="0" marL="457200" marR="0" rtl="0" algn="just">
              <a:lnSpc>
                <a:spcPct val="100000"/>
              </a:lnSpc>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If a country’s CO2 levels increase, the average temperature increases</a:t>
            </a:r>
            <a:endParaRPr sz="1800">
              <a:solidFill>
                <a:schemeClr val="dk1"/>
              </a:solidFill>
              <a:latin typeface="Arial"/>
              <a:ea typeface="Arial"/>
              <a:cs typeface="Arial"/>
              <a:sym typeface="Arial"/>
            </a:endParaRPr>
          </a:p>
          <a:p>
            <a:pPr indent="-342900" lvl="0" marL="457200" marR="0" rtl="0" algn="just">
              <a:lnSpc>
                <a:spcPct val="100000"/>
              </a:lnSpc>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If a country’s CO2 levels increase, the average temperature does stays constant</a:t>
            </a:r>
            <a:endParaRPr sz="1800">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sz="1900">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sz="1900">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sz="1900">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sz="1900">
              <a:solidFill>
                <a:schemeClr val="dk1"/>
              </a:solidFill>
              <a:latin typeface="Arial"/>
              <a:ea typeface="Arial"/>
              <a:cs typeface="Arial"/>
              <a:sym typeface="Arial"/>
            </a:endParaRPr>
          </a:p>
          <a:p>
            <a:pPr indent="0" lvl="0" marL="457200" marR="0" rtl="0" algn="just">
              <a:lnSpc>
                <a:spcPct val="100000"/>
              </a:lnSpc>
              <a:spcBef>
                <a:spcPts val="0"/>
              </a:spcBef>
              <a:spcAft>
                <a:spcPts val="0"/>
              </a:spcAft>
              <a:buNone/>
            </a:pPr>
            <a:r>
              <a:t/>
            </a:r>
            <a:endParaRPr sz="19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